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4637" y="811801"/>
            <a:ext cx="8704125" cy="825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882" y="1529552"/>
            <a:ext cx="5211445" cy="363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68896" y="6439979"/>
            <a:ext cx="157479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898989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hyperlink" Target="http://www.nasa.gov/feature/goddard/2016/nasa-study-rising-carbon-dioxide-levels-will-help-and-hurt-crop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484" y="772668"/>
            <a:ext cx="10565891" cy="6447790"/>
            <a:chOff x="62484" y="772668"/>
            <a:chExt cx="10565891" cy="64477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484" y="772668"/>
              <a:ext cx="10565891" cy="60137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5674" y="6130798"/>
              <a:ext cx="10350500" cy="546100"/>
            </a:xfrm>
            <a:custGeom>
              <a:avLst/>
              <a:gdLst/>
              <a:ahLst/>
              <a:cxnLst/>
              <a:rect l="l" t="t" r="r" b="b"/>
              <a:pathLst>
                <a:path w="6375400" h="304800">
                  <a:moveTo>
                    <a:pt x="6323076" y="304799"/>
                  </a:moveTo>
                  <a:lnTo>
                    <a:pt x="51816" y="304799"/>
                  </a:lnTo>
                  <a:lnTo>
                    <a:pt x="31503" y="300799"/>
                  </a:lnTo>
                  <a:lnTo>
                    <a:pt x="15049" y="289940"/>
                  </a:lnTo>
                  <a:lnTo>
                    <a:pt x="4024" y="273939"/>
                  </a:lnTo>
                  <a:lnTo>
                    <a:pt x="0" y="254508"/>
                  </a:lnTo>
                  <a:lnTo>
                    <a:pt x="0" y="50291"/>
                  </a:lnTo>
                  <a:lnTo>
                    <a:pt x="4024" y="30218"/>
                  </a:lnTo>
                  <a:lnTo>
                    <a:pt x="15049" y="14287"/>
                  </a:lnTo>
                  <a:lnTo>
                    <a:pt x="31503" y="3786"/>
                  </a:lnTo>
                  <a:lnTo>
                    <a:pt x="51816" y="0"/>
                  </a:lnTo>
                  <a:lnTo>
                    <a:pt x="6323076" y="0"/>
                  </a:lnTo>
                  <a:lnTo>
                    <a:pt x="6343388" y="3786"/>
                  </a:lnTo>
                  <a:lnTo>
                    <a:pt x="6359842" y="14287"/>
                  </a:lnTo>
                  <a:lnTo>
                    <a:pt x="6370867" y="30218"/>
                  </a:lnTo>
                  <a:lnTo>
                    <a:pt x="6374892" y="50291"/>
                  </a:lnTo>
                  <a:lnTo>
                    <a:pt x="6374892" y="254508"/>
                  </a:lnTo>
                  <a:lnTo>
                    <a:pt x="6370867" y="273939"/>
                  </a:lnTo>
                  <a:lnTo>
                    <a:pt x="6359842" y="289940"/>
                  </a:lnTo>
                  <a:lnTo>
                    <a:pt x="6343388" y="300799"/>
                  </a:lnTo>
                  <a:lnTo>
                    <a:pt x="6323076" y="30479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8839" y="6676898"/>
              <a:ext cx="10503535" cy="543560"/>
            </a:xfrm>
            <a:custGeom>
              <a:avLst/>
              <a:gdLst/>
              <a:ahLst/>
              <a:cxnLst/>
              <a:rect l="l" t="t" r="r" b="b"/>
              <a:pathLst>
                <a:path w="6375400" h="304800">
                  <a:moveTo>
                    <a:pt x="0" y="50291"/>
                  </a:moveTo>
                  <a:lnTo>
                    <a:pt x="4024" y="30218"/>
                  </a:lnTo>
                  <a:lnTo>
                    <a:pt x="15049" y="14287"/>
                  </a:lnTo>
                  <a:lnTo>
                    <a:pt x="31503" y="3786"/>
                  </a:lnTo>
                  <a:lnTo>
                    <a:pt x="51816" y="0"/>
                  </a:lnTo>
                  <a:lnTo>
                    <a:pt x="6323076" y="0"/>
                  </a:lnTo>
                  <a:lnTo>
                    <a:pt x="6343388" y="3786"/>
                  </a:lnTo>
                  <a:lnTo>
                    <a:pt x="6359842" y="14287"/>
                  </a:lnTo>
                  <a:lnTo>
                    <a:pt x="6370867" y="30218"/>
                  </a:lnTo>
                  <a:lnTo>
                    <a:pt x="6374892" y="50291"/>
                  </a:lnTo>
                  <a:lnTo>
                    <a:pt x="6374892" y="254508"/>
                  </a:lnTo>
                  <a:lnTo>
                    <a:pt x="6370867" y="273939"/>
                  </a:lnTo>
                  <a:lnTo>
                    <a:pt x="6359842" y="289940"/>
                  </a:lnTo>
                  <a:lnTo>
                    <a:pt x="6343388" y="300799"/>
                  </a:lnTo>
                  <a:lnTo>
                    <a:pt x="6323076" y="304799"/>
                  </a:lnTo>
                  <a:lnTo>
                    <a:pt x="51816" y="304799"/>
                  </a:lnTo>
                  <a:lnTo>
                    <a:pt x="31503" y="300799"/>
                  </a:lnTo>
                  <a:lnTo>
                    <a:pt x="15049" y="289940"/>
                  </a:lnTo>
                  <a:lnTo>
                    <a:pt x="4024" y="273939"/>
                  </a:lnTo>
                  <a:lnTo>
                    <a:pt x="0" y="254508"/>
                  </a:lnTo>
                  <a:lnTo>
                    <a:pt x="0" y="50291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2035" y="890016"/>
            <a:ext cx="1075943" cy="989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839724"/>
            <a:ext cx="10525125" cy="5885815"/>
          </a:xfrm>
          <a:custGeom>
            <a:avLst/>
            <a:gdLst/>
            <a:ahLst/>
            <a:cxnLst/>
            <a:rect l="l" t="t" r="r" b="b"/>
            <a:pathLst>
              <a:path w="10525125" h="5885815">
                <a:moveTo>
                  <a:pt x="0" y="0"/>
                </a:moveTo>
                <a:lnTo>
                  <a:pt x="10524744" y="0"/>
                </a:lnTo>
                <a:lnTo>
                  <a:pt x="10524744" y="5885688"/>
                </a:lnTo>
                <a:lnTo>
                  <a:pt x="0" y="5885688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4637" y="811801"/>
            <a:ext cx="870412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2640">
              <a:lnSpc>
                <a:spcPct val="100000"/>
              </a:lnSpc>
              <a:spcBef>
                <a:spcPts val="105"/>
              </a:spcBef>
            </a:pPr>
            <a:r>
              <a:rPr lang="en-IN" spc="-10" dirty="0"/>
              <a:t>Connections</a:t>
            </a:r>
            <a:endParaRPr lang="en-IN"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0970" y="839470"/>
            <a:ext cx="10547985" cy="573278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 b="1">
                <a:latin typeface="Arial" panose="020B0604020202020204" pitchFamily="34" charset="0"/>
                <a:cs typeface="Arial" panose="020B0604020202020204" pitchFamily="34" charset="0"/>
              </a:rPr>
              <a:t>1. MQ135 Gas Sensor: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Vcc to 5V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GND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A0 to A0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 b="1">
                <a:latin typeface="Arial" panose="020B0604020202020204" pitchFamily="34" charset="0"/>
                <a:cs typeface="Arial" panose="020B0604020202020204" pitchFamily="34" charset="0"/>
              </a:rPr>
              <a:t>2. LCD: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VSS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VDD to 5V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VO (contrast) to the middle pin of the potentiometer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RS to D12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RW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E to D11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D4 to D5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D5 to D4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D6 to D3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D7 to D2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A to 5V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K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1200" b="1">
                <a:latin typeface="Arial" panose="020B0604020202020204" pitchFamily="34" charset="0"/>
                <a:cs typeface="Arial" panose="020B0604020202020204" pitchFamily="34" charset="0"/>
              </a:rPr>
              <a:t>. Exhaust Fan: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Connect one terminal to a suitable power source (e.g., external 12V supply).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Connect the other terminal to the collector of an NPN transistor (e.g., 2N2222).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Connect the emitter of the transistor to GND on Arduino.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   - Connect the base of the transistor to D8 on Arduino.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L="12700" marR="841375" indent="0">
              <a:lnSpc>
                <a:spcPct val="100000"/>
              </a:lnSpc>
              <a:spcBef>
                <a:spcPts val="105"/>
              </a:spcBef>
              <a:buNone/>
              <a:tabLst>
                <a:tab pos="273050" algn="l"/>
              </a:tabLst>
            </a:pP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32035" y="890016"/>
            <a:ext cx="1075943" cy="989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25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499735" y="1462405"/>
            <a:ext cx="4799965" cy="4382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 Air Pump Motor: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Connect one terminal to a suitable power source (e.g., external 12V supply).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Connect the other terminal to the collector of another NPN transistor.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Connect the emitter of this transistor to GND on Arduino.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Connect the base of this transistor to D9 on Arduino.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 Potentiometer (for LCD contrast):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VCC to 5V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GND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Signal (middle pin) to LCD VO (contrast)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6. pH Sensor (for KOH saturation):</a:t>
            </a:r>
            <a:endParaRPr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VCC to 5V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GND to GND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41375">
              <a:lnSpc>
                <a:spcPct val="100000"/>
              </a:lnSpc>
              <a:spcBef>
                <a:spcPts val="105"/>
              </a:spcBef>
              <a:tabLst>
                <a:tab pos="273050" algn="l"/>
              </a:tabLst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- Analog output to A1 on Arduino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839724"/>
            <a:ext cx="10525125" cy="5885815"/>
          </a:xfrm>
          <a:custGeom>
            <a:avLst/>
            <a:gdLst/>
            <a:ahLst/>
            <a:cxnLst/>
            <a:rect l="l" t="t" r="r" b="b"/>
            <a:pathLst>
              <a:path w="10525125" h="5885815">
                <a:moveTo>
                  <a:pt x="0" y="0"/>
                </a:moveTo>
                <a:lnTo>
                  <a:pt x="10524744" y="0"/>
                </a:lnTo>
                <a:lnTo>
                  <a:pt x="10524744" y="5885688"/>
                </a:lnTo>
                <a:lnTo>
                  <a:pt x="0" y="5885688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4637" y="811801"/>
            <a:ext cx="870412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2640">
              <a:lnSpc>
                <a:spcPct val="100000"/>
              </a:lnSpc>
              <a:spcBef>
                <a:spcPts val="105"/>
              </a:spcBef>
            </a:pPr>
            <a:r>
              <a:rPr lang="en-IN" spc="-10" dirty="0"/>
              <a:t>Program Code</a:t>
            </a:r>
            <a:endParaRPr lang="en-IN" spc="-1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32035" y="890016"/>
            <a:ext cx="1075943" cy="989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25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5100" y="1266825"/>
            <a:ext cx="1034478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/>
              <a:t>#</a:t>
            </a:r>
            <a:r>
              <a:rPr lang="en-US" sz="1400"/>
              <a:t>include &lt;LiquidCrystal.h&gt;</a:t>
            </a:r>
            <a:endParaRPr lang="en-US" sz="1400"/>
          </a:p>
          <a:p>
            <a:r>
              <a:rPr lang="en-US" sz="1400"/>
              <a:t>#include "MQ135.h"</a:t>
            </a:r>
            <a:endParaRPr lang="en-US" sz="1400"/>
          </a:p>
          <a:p>
            <a:r>
              <a:rPr lang="en-US" sz="1400"/>
              <a:t>const int ANALOG_PIN = A0;        // MQ135 analog pin</a:t>
            </a:r>
            <a:endParaRPr lang="en-US" sz="1400"/>
          </a:p>
          <a:p>
            <a:r>
              <a:rPr lang="en-US" sz="1400"/>
              <a:t>const int FAN_PIN = 8;            // Exhaust fan control pin</a:t>
            </a:r>
            <a:endParaRPr lang="en-US" sz="1400"/>
          </a:p>
          <a:p>
            <a:r>
              <a:rPr lang="en-US" sz="1400"/>
              <a:t>const int PUMP_PIN = 9;           // Air pump motor control pin</a:t>
            </a:r>
            <a:endParaRPr lang="en-US" sz="1400"/>
          </a:p>
          <a:p>
            <a:r>
              <a:rPr lang="en-US" sz="1400"/>
              <a:t>const int PH_SENSOR_PIN = A1;     // pH sensor analog pin</a:t>
            </a:r>
            <a:endParaRPr lang="en-US" sz="1400"/>
          </a:p>
          <a:p>
            <a:endParaRPr lang="en-US" sz="1400"/>
          </a:p>
          <a:p>
            <a:r>
              <a:rPr lang="en-US" sz="1400"/>
              <a:t>MQ135 gasSensor = MQ135(ANALOG_PIN);</a:t>
            </a:r>
            <a:endParaRPr lang="en-US" sz="1400"/>
          </a:p>
          <a:p>
            <a:r>
              <a:rPr lang="en-US" sz="1400"/>
              <a:t>LiquidCrystal lcd(12, 11, 5, 4, 3, 2);</a:t>
            </a:r>
            <a:endParaRPr lang="en-US" sz="1400"/>
          </a:p>
          <a:p>
            <a:r>
              <a:rPr lang="en-US" sz="1400"/>
              <a:t>void setup() {</a:t>
            </a:r>
            <a:endParaRPr lang="en-US" sz="1400"/>
          </a:p>
          <a:p>
            <a:r>
              <a:rPr lang="en-US" sz="1400"/>
              <a:t>  Serial.begin(9600);</a:t>
            </a:r>
            <a:endParaRPr lang="en-US" sz="1400"/>
          </a:p>
          <a:p>
            <a:r>
              <a:rPr lang="en-US" sz="1400"/>
              <a:t>  lcd.begin(16, 2);</a:t>
            </a:r>
            <a:endParaRPr lang="en-US" sz="1400"/>
          </a:p>
          <a:p>
            <a:r>
              <a:rPr lang="en-US" sz="1400"/>
              <a:t>  pinMode(FAN_PIN, OUTPUT);</a:t>
            </a:r>
            <a:endParaRPr lang="en-US" sz="1400"/>
          </a:p>
          <a:p>
            <a:r>
              <a:rPr lang="en-US" sz="1400"/>
              <a:t>  pinMode(PUMP_PIN, OUTPUT);</a:t>
            </a:r>
            <a:endParaRPr lang="en-US" sz="1400"/>
          </a:p>
          <a:p>
            <a:r>
              <a:rPr lang="en-US" sz="1400"/>
              <a:t>  pinMode(PH_SENSOR_PIN, INPUT);</a:t>
            </a:r>
            <a:endParaRPr lang="en-US" sz="1400"/>
          </a:p>
          <a:p>
            <a:r>
              <a:rPr lang="en-US" sz="1400"/>
              <a:t>}</a:t>
            </a:r>
            <a:endParaRPr lang="en-US" sz="1400"/>
          </a:p>
          <a:p>
            <a:r>
              <a:rPr lang="en-US" sz="1400"/>
              <a:t>void loop() {</a:t>
            </a:r>
            <a:endParaRPr lang="en-US" sz="1400"/>
          </a:p>
          <a:p>
            <a:r>
              <a:rPr lang="en-US" sz="1400"/>
              <a:t>  float ppm = gasSensor.getPPM();</a:t>
            </a:r>
            <a:endParaRPr lang="en-US" sz="1400"/>
          </a:p>
          <a:p>
            <a:r>
              <a:rPr lang="en-US" sz="1400"/>
              <a:t>  int phValue = analogRead(PH_SENSOR_PIN);</a:t>
            </a:r>
            <a:endParaRPr lang="en-US" sz="1400"/>
          </a:p>
          <a:p>
            <a:r>
              <a:rPr lang="en-US" sz="1400"/>
              <a:t>  lcd.clear();</a:t>
            </a:r>
            <a:endParaRPr lang="en-US" sz="1400"/>
          </a:p>
          <a:p>
            <a:r>
              <a:rPr lang="en-US" sz="1400"/>
              <a:t>  lcd.setCursor(0, 0);</a:t>
            </a:r>
            <a:endParaRPr lang="en-US" sz="1400"/>
          </a:p>
          <a:p>
            <a:r>
              <a:rPr lang="en-US" sz="1400"/>
              <a:t>  lcd.print("CO2 PPM LEVEL:");</a:t>
            </a:r>
            <a:endParaRPr lang="en-US" sz="1400"/>
          </a:p>
          <a:p>
            <a:r>
              <a:rPr lang="en-US" sz="1400"/>
              <a:t>  lcd.setCursor(0, 1);</a:t>
            </a:r>
            <a:endParaRPr lang="en-US" sz="1400"/>
          </a:p>
          <a:p>
            <a:r>
              <a:rPr lang="en-US" sz="1400"/>
              <a:t>  lcd.print(ppm * 10);</a:t>
            </a:r>
            <a:endParaRPr lang="en-US" sz="1400"/>
          </a:p>
          <a:p>
            <a:endParaRPr lang="en-US" sz="1400"/>
          </a:p>
          <a:p>
            <a:r>
              <a:rPr lang="en-US" sz="1400"/>
              <a:t>  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>
            <a:off x="5351145" y="1492250"/>
            <a:ext cx="517715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Serial.print("CO2 ppm value: ");</a:t>
            </a:r>
            <a:endParaRPr lang="en-US" sz="1400"/>
          </a:p>
          <a:p>
            <a:r>
              <a:rPr lang="en-US" sz="1400">
                <a:sym typeface="+mn-ea"/>
              </a:rPr>
              <a:t>  Serial.println(ppm);</a:t>
            </a:r>
            <a:endParaRPr lang="en-US" sz="1400"/>
          </a:p>
          <a:p>
            <a:endParaRPr lang="en-US" sz="1400"/>
          </a:p>
          <a:p>
            <a:r>
              <a:rPr lang="en-US" sz="1400">
                <a:sym typeface="+mn-ea"/>
              </a:rPr>
              <a:t>  lcd.setCursor(0, 2);</a:t>
            </a:r>
            <a:endParaRPr lang="en-US" sz="1400"/>
          </a:p>
          <a:p>
            <a:r>
              <a:rPr lang="en-US" sz="1400">
                <a:sym typeface="+mn-ea"/>
              </a:rPr>
              <a:t>  lcd.print("pH Value:");</a:t>
            </a:r>
            <a:endParaRPr lang="en-US" sz="1400"/>
          </a:p>
          <a:p>
            <a:r>
              <a:rPr lang="en-US" sz="1400">
                <a:sym typeface="+mn-ea"/>
              </a:rPr>
              <a:t>  lcd.setCursor(0, 3);</a:t>
            </a:r>
            <a:endParaRPr lang="en-US" sz="1400"/>
          </a:p>
          <a:p>
            <a:r>
              <a:rPr lang="en-US" sz="1400">
                <a:sym typeface="+mn-ea"/>
              </a:rPr>
              <a:t>  lcd.print(phValue);</a:t>
            </a:r>
            <a:endParaRPr lang="en-US" sz="1400"/>
          </a:p>
          <a:p>
            <a:endParaRPr lang="en-US" sz="1400"/>
          </a:p>
          <a:p>
            <a:r>
              <a:rPr lang="en-US" sz="1400">
                <a:sym typeface="+mn-ea"/>
              </a:rPr>
              <a:t>  // Adjust the pH and CO2 thresholds as needed</a:t>
            </a:r>
            <a:endParaRPr lang="en-US" sz="1400"/>
          </a:p>
          <a:p>
            <a:r>
              <a:rPr lang="en-US" sz="1400">
                <a:sym typeface="+mn-ea"/>
              </a:rPr>
              <a:t>  if (phValue &gt; 10 &amp;&amp; ppm &gt; 350) {</a:t>
            </a:r>
            <a:endParaRPr lang="en-US" sz="1400"/>
          </a:p>
          <a:p>
            <a:r>
              <a:rPr lang="en-US" sz="1400">
                <a:sym typeface="+mn-ea"/>
              </a:rPr>
              <a:t>    // Turn on exhaust fan and air pump motor</a:t>
            </a:r>
            <a:endParaRPr lang="en-US" sz="1400"/>
          </a:p>
          <a:p>
            <a:r>
              <a:rPr lang="en-US" sz="1400">
                <a:sym typeface="+mn-ea"/>
              </a:rPr>
              <a:t>    digitalWrite(FAN_PIN, HIGH);</a:t>
            </a:r>
            <a:endParaRPr lang="en-US" sz="1400"/>
          </a:p>
          <a:p>
            <a:r>
              <a:rPr lang="en-US" sz="1400">
                <a:sym typeface="+mn-ea"/>
              </a:rPr>
              <a:t>    digitalWrite(PUMP_PIN, HIGH);</a:t>
            </a:r>
            <a:endParaRPr lang="en-US" sz="1400"/>
          </a:p>
          <a:p>
            <a:r>
              <a:rPr lang="en-US" sz="1400">
                <a:sym typeface="+mn-ea"/>
              </a:rPr>
              <a:t>    lcd.setCursor(0, 4);</a:t>
            </a:r>
            <a:endParaRPr lang="en-US" sz="1400"/>
          </a:p>
          <a:p>
            <a:r>
              <a:rPr lang="en-US" sz="1400">
                <a:sym typeface="+mn-ea"/>
              </a:rPr>
              <a:t>    lcd.print("KOH Saturated!");</a:t>
            </a:r>
            <a:endParaRPr lang="en-US" sz="1400"/>
          </a:p>
          <a:p>
            <a:r>
              <a:rPr lang="en-US" sz="1400">
                <a:sym typeface="+mn-ea"/>
              </a:rPr>
              <a:t>  } else {</a:t>
            </a:r>
            <a:endParaRPr lang="en-US" sz="1400"/>
          </a:p>
          <a:p>
            <a:r>
              <a:rPr lang="en-US" sz="1400">
                <a:sym typeface="+mn-ea"/>
              </a:rPr>
              <a:t>    // Turn off exhaust fan and air pump motor</a:t>
            </a:r>
            <a:endParaRPr lang="en-US" sz="1400"/>
          </a:p>
          <a:p>
            <a:r>
              <a:rPr lang="en-US" sz="1400">
                <a:sym typeface="+mn-ea"/>
              </a:rPr>
              <a:t>    digitalWrite(FAN_PIN, LOW);</a:t>
            </a:r>
            <a:endParaRPr lang="en-US" sz="1400"/>
          </a:p>
          <a:p>
            <a:r>
              <a:rPr lang="en-US" sz="1400">
                <a:sym typeface="+mn-ea"/>
              </a:rPr>
              <a:t>    digitalWrite(PUMP_PIN, LOW);</a:t>
            </a:r>
            <a:endParaRPr lang="en-US" sz="1400"/>
          </a:p>
          <a:p>
            <a:r>
              <a:rPr lang="en-US" sz="1400">
                <a:sym typeface="+mn-ea"/>
              </a:rPr>
              <a:t>  }</a:t>
            </a:r>
            <a:endParaRPr lang="en-US" sz="1400"/>
          </a:p>
          <a:p>
            <a:endParaRPr lang="en-US" sz="1400"/>
          </a:p>
          <a:p>
            <a:r>
              <a:rPr lang="en-US" sz="1400">
                <a:sym typeface="+mn-ea"/>
              </a:rPr>
              <a:t>  delay(1000);</a:t>
            </a:r>
            <a:endParaRPr lang="en-US" sz="1400"/>
          </a:p>
          <a:p>
            <a:r>
              <a:rPr lang="en-US" sz="1400">
                <a:sym typeface="+mn-ea"/>
              </a:rPr>
              <a:t>}</a:t>
            </a:r>
            <a:endParaRPr lang="en-US" sz="1400"/>
          </a:p>
          <a:p>
            <a:endParaRPr 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839724"/>
            <a:ext cx="10525125" cy="5885815"/>
          </a:xfrm>
          <a:custGeom>
            <a:avLst/>
            <a:gdLst/>
            <a:ahLst/>
            <a:cxnLst/>
            <a:rect l="l" t="t" r="r" b="b"/>
            <a:pathLst>
              <a:path w="10525125" h="5885815">
                <a:moveTo>
                  <a:pt x="0" y="0"/>
                </a:moveTo>
                <a:lnTo>
                  <a:pt x="10524744" y="0"/>
                </a:lnTo>
                <a:lnTo>
                  <a:pt x="10524744" y="5885688"/>
                </a:lnTo>
                <a:lnTo>
                  <a:pt x="0" y="5885688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264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7474" y="1700209"/>
            <a:ext cx="10219055" cy="430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41375" indent="260350">
              <a:lnSpc>
                <a:spcPct val="100000"/>
              </a:lnSpc>
              <a:spcBef>
                <a:spcPts val="105"/>
              </a:spcBef>
              <a:buChar char="•"/>
              <a:tabLst>
                <a:tab pos="273050" algn="l"/>
              </a:tabLst>
            </a:pPr>
            <a:r>
              <a:rPr sz="2800" i="1" dirty="0">
                <a:latin typeface="Calibri" panose="020F0502020204030204"/>
                <a:cs typeface="Calibri" panose="020F0502020204030204"/>
              </a:rPr>
              <a:t>Carbon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sequestration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method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reduce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or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regulate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amount</a:t>
            </a:r>
            <a:r>
              <a:rPr sz="2800" i="1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carbon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atmosphere.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675005" indent="260350">
              <a:lnSpc>
                <a:spcPct val="100000"/>
              </a:lnSpc>
              <a:spcBef>
                <a:spcPts val="3365"/>
              </a:spcBef>
              <a:buChar char="•"/>
              <a:tabLst>
                <a:tab pos="273050" algn="l"/>
              </a:tabLst>
            </a:pPr>
            <a:r>
              <a:rPr sz="2800" i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i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only</a:t>
            </a:r>
            <a:r>
              <a:rPr sz="2800" i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way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transform</a:t>
            </a:r>
            <a:r>
              <a:rPr sz="2800" i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planet is</a:t>
            </a:r>
            <a:r>
              <a:rPr sz="2800" i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increase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plant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growth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while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reducing</a:t>
            </a:r>
            <a:r>
              <a:rPr sz="2800" i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or halting</a:t>
            </a:r>
            <a:r>
              <a:rPr sz="2800" i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deforestation.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73050" indent="-260350">
              <a:lnSpc>
                <a:spcPct val="100000"/>
              </a:lnSpc>
              <a:spcBef>
                <a:spcPts val="3370"/>
              </a:spcBef>
              <a:buChar char="•"/>
              <a:tabLst>
                <a:tab pos="273050" algn="l"/>
              </a:tabLst>
            </a:pPr>
            <a:r>
              <a:rPr sz="2800" i="1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i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all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responsible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strange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climatic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variations.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indent="260350">
              <a:lnSpc>
                <a:spcPct val="100000"/>
              </a:lnSpc>
              <a:spcBef>
                <a:spcPts val="3360"/>
              </a:spcBef>
              <a:buChar char="•"/>
              <a:tabLst>
                <a:tab pos="273050" algn="l"/>
              </a:tabLst>
            </a:pPr>
            <a:r>
              <a:rPr sz="2800" i="1" dirty="0">
                <a:latin typeface="Calibri" panose="020F0502020204030204"/>
                <a:cs typeface="Calibri" panose="020F0502020204030204"/>
              </a:rPr>
              <a:t>Let's</a:t>
            </a:r>
            <a:r>
              <a:rPr sz="2800" i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at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least</a:t>
            </a:r>
            <a:r>
              <a:rPr sz="2800" i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start</a:t>
            </a:r>
            <a:r>
              <a:rPr sz="2800" i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now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take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responsibility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i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our</a:t>
            </a:r>
            <a:r>
              <a:rPr sz="2800" i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environment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and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the resources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have as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needed.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32035" y="890016"/>
            <a:ext cx="1075943" cy="989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25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50" y="851154"/>
            <a:ext cx="10483850" cy="5781040"/>
            <a:chOff x="95250" y="851154"/>
            <a:chExt cx="10483850" cy="57810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5250" y="851154"/>
              <a:ext cx="10483596" cy="57805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659" y="1184148"/>
              <a:ext cx="1075943" cy="9906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25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11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52" y="900683"/>
            <a:ext cx="10467340" cy="5793105"/>
          </a:xfrm>
          <a:custGeom>
            <a:avLst/>
            <a:gdLst/>
            <a:ahLst/>
            <a:cxnLst/>
            <a:rect l="l" t="t" r="r" b="b"/>
            <a:pathLst>
              <a:path w="10467340" h="5793105">
                <a:moveTo>
                  <a:pt x="0" y="0"/>
                </a:moveTo>
                <a:lnTo>
                  <a:pt x="10466832" y="0"/>
                </a:lnTo>
                <a:lnTo>
                  <a:pt x="10466832" y="5792723"/>
                </a:lnTo>
                <a:lnTo>
                  <a:pt x="0" y="5792723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4637" y="811801"/>
            <a:ext cx="8704125" cy="818515"/>
          </a:xfrm>
          <a:prstGeom prst="rect">
            <a:avLst/>
          </a:prstGeom>
        </p:spPr>
        <p:txBody>
          <a:bodyPr vert="horz" wrap="square" lIns="0" tIns="95366" rIns="0" bIns="0" rtlCol="0">
            <a:spAutoFit/>
          </a:bodyPr>
          <a:lstStyle/>
          <a:p>
            <a:pPr marL="1382395">
              <a:lnSpc>
                <a:spcPct val="100000"/>
              </a:lnSpc>
              <a:spcBef>
                <a:spcPts val="140"/>
              </a:spcBef>
            </a:pPr>
            <a:r>
              <a:rPr sz="4700" b="0" dirty="0">
                <a:latin typeface="Calibri" panose="020F0502020204030204"/>
                <a:cs typeface="Calibri" panose="020F0502020204030204"/>
              </a:rPr>
              <a:t>Members</a:t>
            </a:r>
            <a:r>
              <a:rPr sz="4700" b="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4700" b="0" dirty="0">
                <a:latin typeface="Calibri" panose="020F0502020204030204"/>
                <a:cs typeface="Calibri" panose="020F0502020204030204"/>
              </a:rPr>
              <a:t>of</a:t>
            </a:r>
            <a:r>
              <a:rPr sz="4700" b="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4700" b="0" dirty="0">
                <a:latin typeface="Calibri" panose="020F0502020204030204"/>
                <a:cs typeface="Calibri" panose="020F0502020204030204"/>
              </a:rPr>
              <a:t>team</a:t>
            </a:r>
            <a:r>
              <a:rPr sz="4700" b="0" spc="-40" dirty="0">
                <a:latin typeface="Calibri" panose="020F0502020204030204"/>
                <a:cs typeface="Calibri" panose="020F0502020204030204"/>
              </a:rPr>
              <a:t> </a:t>
            </a:r>
            <a:endParaRPr sz="4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070" y="1739265"/>
            <a:ext cx="7489825" cy="4391025"/>
          </a:xfrm>
          <a:prstGeom prst="rect">
            <a:avLst/>
          </a:prstGeom>
        </p:spPr>
        <p:txBody>
          <a:bodyPr vert="horz" wrap="square" lIns="0" tIns="198120" rIns="0" bIns="0" rtlCol="0">
            <a:noAutofit/>
          </a:bodyPr>
          <a:lstStyle/>
          <a:p>
            <a:pPr marL="12700" indent="0">
              <a:lnSpc>
                <a:spcPct val="100000"/>
              </a:lnSpc>
              <a:spcBef>
                <a:spcPts val="1560"/>
              </a:spcBef>
              <a:buFont typeface="Arial MT"/>
              <a:buNone/>
              <a:tabLst>
                <a:tab pos="513715" algn="l"/>
              </a:tabLst>
            </a:pPr>
            <a:endParaRPr sz="3500">
              <a:latin typeface="Calibri" panose="020F0502020204030204"/>
              <a:cs typeface="Calibri" panose="020F0502020204030204"/>
            </a:endParaRPr>
          </a:p>
          <a:p>
            <a:pPr marL="513715" indent="-50101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513715" algn="l"/>
              </a:tabLst>
            </a:pPr>
            <a:r>
              <a:rPr lang="en-IN" altLang="en-US" sz="3500">
                <a:latin typeface="Calibri" panose="020F0502020204030204"/>
                <a:cs typeface="Calibri" panose="020F0502020204030204"/>
              </a:rPr>
              <a:t>V Ritesh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513715" indent="-501015">
              <a:lnSpc>
                <a:spcPct val="100000"/>
              </a:lnSpc>
              <a:spcBef>
                <a:spcPts val="2110"/>
              </a:spcBef>
              <a:buFont typeface="Arial MT"/>
              <a:buChar char="•"/>
              <a:tabLst>
                <a:tab pos="513715" algn="l"/>
              </a:tabLst>
            </a:pPr>
            <a:r>
              <a:rPr lang="en-IN" altLang="en-US" sz="3500">
                <a:latin typeface="Calibri" panose="020F0502020204030204"/>
                <a:cs typeface="Calibri" panose="020F0502020204030204"/>
              </a:rPr>
              <a:t>Bandi Praveen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513715" indent="-501015">
              <a:lnSpc>
                <a:spcPct val="100000"/>
              </a:lnSpc>
              <a:spcBef>
                <a:spcPts val="2115"/>
              </a:spcBef>
              <a:buFont typeface="Arial MT"/>
              <a:buChar char="•"/>
              <a:tabLst>
                <a:tab pos="513715" algn="l"/>
              </a:tabLst>
            </a:pPr>
            <a:r>
              <a:rPr lang="en-IN" altLang="en-US" sz="3500">
                <a:latin typeface="Calibri" panose="020F0502020204030204"/>
                <a:cs typeface="Calibri" panose="020F0502020204030204"/>
              </a:rPr>
              <a:t>Sania Benazir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513715" indent="-501015">
              <a:lnSpc>
                <a:spcPct val="100000"/>
              </a:lnSpc>
              <a:spcBef>
                <a:spcPts val="2110"/>
              </a:spcBef>
              <a:buFont typeface="Arial MT"/>
              <a:buChar char="•"/>
              <a:tabLst>
                <a:tab pos="513715" algn="l"/>
              </a:tabLst>
            </a:pPr>
            <a:r>
              <a:rPr sz="3500" dirty="0">
                <a:latin typeface="Calibri" panose="020F0502020204030204"/>
                <a:cs typeface="Calibri" panose="020F0502020204030204"/>
              </a:rPr>
              <a:t>J</a:t>
            </a:r>
            <a:r>
              <a:rPr lang="en-IN" altLang="en-US" sz="3500" dirty="0">
                <a:latin typeface="Calibri" panose="020F0502020204030204"/>
                <a:cs typeface="Calibri" panose="020F0502020204030204"/>
              </a:rPr>
              <a:t>anagani Ganesh</a:t>
            </a:r>
            <a:endParaRPr lang="en-IN" altLang="en-US" sz="35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3025" y="2362835"/>
            <a:ext cx="2867660" cy="4077970"/>
          </a:xfrm>
          <a:prstGeom prst="rect">
            <a:avLst/>
          </a:prstGeom>
        </p:spPr>
        <p:txBody>
          <a:bodyPr vert="horz" wrap="square" lIns="0" tIns="280670" rIns="0" bIns="0" rtlCol="0">
            <a:noAutofit/>
          </a:bodyPr>
          <a:lstStyle/>
          <a:p>
            <a:pPr marL="39370">
              <a:lnSpc>
                <a:spcPct val="100000"/>
              </a:lnSpc>
              <a:spcBef>
                <a:spcPts val="2210"/>
              </a:spcBef>
            </a:pPr>
            <a:r>
              <a:rPr sz="3500" dirty="0">
                <a:latin typeface="Calibri" panose="020F0502020204030204"/>
                <a:cs typeface="Calibri" panose="020F0502020204030204"/>
              </a:rPr>
              <a:t>-</a:t>
            </a:r>
            <a:r>
              <a:rPr sz="35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500" spc="-10" dirty="0">
                <a:latin typeface="Calibri" panose="020F0502020204030204"/>
                <a:cs typeface="Calibri" panose="020F0502020204030204"/>
              </a:rPr>
              <a:t>99210</a:t>
            </a:r>
            <a:r>
              <a:rPr lang="en-IN" altLang="en-US" sz="3500" spc="-10" dirty="0">
                <a:latin typeface="Calibri" panose="020F0502020204030204"/>
                <a:cs typeface="Calibri" panose="020F0502020204030204"/>
              </a:rPr>
              <a:t>05274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79375">
              <a:lnSpc>
                <a:spcPct val="100000"/>
              </a:lnSpc>
              <a:spcBef>
                <a:spcPts val="2115"/>
              </a:spcBef>
            </a:pPr>
            <a:r>
              <a:rPr sz="3500" dirty="0">
                <a:latin typeface="Calibri" panose="020F0502020204030204"/>
                <a:cs typeface="Calibri" panose="020F0502020204030204"/>
              </a:rPr>
              <a:t>-</a:t>
            </a:r>
            <a:r>
              <a:rPr sz="35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500" spc="-10" dirty="0">
                <a:latin typeface="Calibri" panose="020F0502020204030204"/>
                <a:cs typeface="Calibri" panose="020F0502020204030204"/>
              </a:rPr>
              <a:t>992100</a:t>
            </a:r>
            <a:r>
              <a:rPr lang="en-IN" altLang="en-US" sz="3500" spc="-10" dirty="0">
                <a:latin typeface="Calibri" panose="020F0502020204030204"/>
                <a:cs typeface="Calibri" panose="020F0502020204030204"/>
              </a:rPr>
              <a:t>42224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IN" altLang="en-US" sz="3500" dirty="0">
                <a:latin typeface="Calibri" panose="020F0502020204030204"/>
                <a:cs typeface="Calibri" panose="020F0502020204030204"/>
              </a:rPr>
              <a:t> </a:t>
            </a:r>
            <a:r>
              <a:rPr sz="3500" dirty="0">
                <a:latin typeface="Calibri" panose="020F0502020204030204"/>
                <a:cs typeface="Calibri" panose="020F0502020204030204"/>
              </a:rPr>
              <a:t>-</a:t>
            </a:r>
            <a:r>
              <a:rPr sz="35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500" spc="-10" dirty="0">
                <a:latin typeface="Calibri" panose="020F0502020204030204"/>
                <a:cs typeface="Calibri" panose="020F0502020204030204"/>
              </a:rPr>
              <a:t>9921</a:t>
            </a:r>
            <a:r>
              <a:rPr lang="en-IN" altLang="en-US" sz="3500" spc="-10" dirty="0">
                <a:latin typeface="Calibri" panose="020F0502020204030204"/>
                <a:cs typeface="Calibri" panose="020F0502020204030204"/>
              </a:rPr>
              <a:t>0042228</a:t>
            </a:r>
            <a:endParaRPr sz="3500">
              <a:latin typeface="Calibri" panose="020F0502020204030204"/>
              <a:cs typeface="Calibri" panose="020F0502020204030204"/>
            </a:endParaRPr>
          </a:p>
          <a:p>
            <a:pPr marL="137160">
              <a:lnSpc>
                <a:spcPct val="100000"/>
              </a:lnSpc>
              <a:spcBef>
                <a:spcPts val="2115"/>
              </a:spcBef>
            </a:pPr>
            <a:r>
              <a:rPr sz="3500" dirty="0">
                <a:latin typeface="Calibri" panose="020F0502020204030204"/>
                <a:cs typeface="Calibri" panose="020F0502020204030204"/>
              </a:rPr>
              <a:t>-</a:t>
            </a:r>
            <a:r>
              <a:rPr sz="35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500" spc="-10" dirty="0">
                <a:latin typeface="Calibri" panose="020F0502020204030204"/>
                <a:cs typeface="Calibri" panose="020F0502020204030204"/>
              </a:rPr>
              <a:t>99210042224</a:t>
            </a:r>
            <a:endParaRPr sz="35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15271" y="981456"/>
            <a:ext cx="1067635" cy="9890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900" y="772668"/>
            <a:ext cx="10539984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6996" y="6452679"/>
            <a:ext cx="6858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50" spc="-5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278" y="800798"/>
            <a:ext cx="10509885" cy="5838825"/>
            <a:chOff x="69278" y="800798"/>
            <a:chExt cx="10509885" cy="5838825"/>
          </a:xfrm>
        </p:grpSpPr>
        <p:sp>
          <p:nvSpPr>
            <p:cNvPr id="4" name="object 4"/>
            <p:cNvSpPr/>
            <p:nvPr/>
          </p:nvSpPr>
          <p:spPr>
            <a:xfrm>
              <a:off x="74675" y="806196"/>
              <a:ext cx="10499090" cy="5828030"/>
            </a:xfrm>
            <a:custGeom>
              <a:avLst/>
              <a:gdLst/>
              <a:ahLst/>
              <a:cxnLst/>
              <a:rect l="l" t="t" r="r" b="b"/>
              <a:pathLst>
                <a:path w="10499090" h="5828030">
                  <a:moveTo>
                    <a:pt x="10498835" y="5827775"/>
                  </a:moveTo>
                  <a:lnTo>
                    <a:pt x="0" y="5827775"/>
                  </a:lnTo>
                  <a:lnTo>
                    <a:pt x="0" y="0"/>
                  </a:lnTo>
                  <a:lnTo>
                    <a:pt x="10498835" y="0"/>
                  </a:lnTo>
                  <a:lnTo>
                    <a:pt x="10498835" y="5827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675" y="806196"/>
              <a:ext cx="10499090" cy="5828030"/>
            </a:xfrm>
            <a:custGeom>
              <a:avLst/>
              <a:gdLst/>
              <a:ahLst/>
              <a:cxnLst/>
              <a:rect l="l" t="t" r="r" b="b"/>
              <a:pathLst>
                <a:path w="10499090" h="5828030">
                  <a:moveTo>
                    <a:pt x="0" y="0"/>
                  </a:moveTo>
                  <a:lnTo>
                    <a:pt x="10498835" y="0"/>
                  </a:lnTo>
                  <a:lnTo>
                    <a:pt x="10498835" y="5827775"/>
                  </a:lnTo>
                  <a:lnTo>
                    <a:pt x="0" y="582777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6255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60" dirty="0"/>
              <a:t> </a:t>
            </a:r>
            <a:r>
              <a:rPr dirty="0"/>
              <a:t>carbon</a:t>
            </a:r>
            <a:r>
              <a:rPr spc="-6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bad</a:t>
            </a:r>
            <a:r>
              <a:rPr spc="-6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10" dirty="0"/>
              <a:t>agriculture?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41170" y="1790145"/>
            <a:ext cx="5898515" cy="3767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indent="-400050">
              <a:lnSpc>
                <a:spcPct val="100000"/>
              </a:lnSpc>
              <a:spcBef>
                <a:spcPts val="100"/>
              </a:spcBef>
              <a:buChar char="•"/>
              <a:tabLst>
                <a:tab pos="514350" algn="l"/>
              </a:tabLst>
            </a:pP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Under</a:t>
            </a:r>
            <a:r>
              <a:rPr sz="1750" spc="-5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elevated</a:t>
            </a:r>
            <a:r>
              <a:rPr sz="1750" spc="-3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CO</a:t>
            </a:r>
            <a:r>
              <a:rPr sz="1725" baseline="-22000" dirty="0">
                <a:solidFill>
                  <a:srgbClr val="1F2123"/>
                </a:solidFill>
                <a:latin typeface="Arial MT"/>
                <a:cs typeface="Arial MT"/>
              </a:rPr>
              <a:t>2</a:t>
            </a:r>
            <a:r>
              <a:rPr sz="1725" spc="187" baseline="-2200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most</a:t>
            </a:r>
            <a:r>
              <a:rPr sz="1750" spc="-5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plant</a:t>
            </a:r>
            <a:r>
              <a:rPr sz="1750" spc="-4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species</a:t>
            </a:r>
            <a:r>
              <a:rPr sz="1750" spc="-4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spc="-20" dirty="0">
                <a:solidFill>
                  <a:srgbClr val="1F2123"/>
                </a:solidFill>
                <a:latin typeface="Arial MT"/>
                <a:cs typeface="Arial MT"/>
              </a:rPr>
              <a:t>show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1F2123"/>
              </a:buClr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514985" indent="-400685">
              <a:lnSpc>
                <a:spcPct val="100000"/>
              </a:lnSpc>
              <a:buFont typeface="Arial MT"/>
              <a:buChar char="•"/>
              <a:tabLst>
                <a:tab pos="514350" algn="l"/>
              </a:tabLst>
            </a:pP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Higher</a:t>
            </a:r>
            <a:r>
              <a:rPr sz="1750" b="1" spc="-2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rates</a:t>
            </a:r>
            <a:r>
              <a:rPr sz="1750" b="1" spc="-5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750" b="1" spc="-4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spc="-10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photosynthesis</a:t>
            </a:r>
            <a:endParaRPr sz="17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1F2123"/>
              </a:buClr>
              <a:buFont typeface="Arial MT"/>
              <a:buChar char="•"/>
            </a:pPr>
            <a:endParaRPr sz="1750">
              <a:latin typeface="Arial" panose="020B0604020202020204"/>
              <a:cs typeface="Arial" panose="020B0604020202020204"/>
            </a:endParaRPr>
          </a:p>
          <a:p>
            <a:pPr marL="514985" indent="-400685">
              <a:lnSpc>
                <a:spcPct val="100000"/>
              </a:lnSpc>
              <a:buFont typeface="Arial MT"/>
              <a:buChar char="•"/>
              <a:tabLst>
                <a:tab pos="514350" algn="l"/>
              </a:tabLst>
            </a:pP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Increased</a:t>
            </a:r>
            <a:r>
              <a:rPr sz="1750" b="1" spc="-90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spc="-10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growth</a:t>
            </a:r>
            <a:endParaRPr sz="17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1F2123"/>
              </a:buClr>
              <a:buFont typeface="Arial MT"/>
              <a:buChar char="•"/>
            </a:pPr>
            <a:endParaRPr sz="1750">
              <a:latin typeface="Arial" panose="020B0604020202020204"/>
              <a:cs typeface="Arial" panose="020B0604020202020204"/>
            </a:endParaRPr>
          </a:p>
          <a:p>
            <a:pPr marL="514985" indent="-4006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14350" algn="l"/>
              </a:tabLst>
            </a:pP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Decreased</a:t>
            </a:r>
            <a:r>
              <a:rPr sz="1750" b="1" spc="-3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water</a:t>
            </a:r>
            <a:r>
              <a:rPr sz="1750" b="1" spc="-7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1750" b="1" spc="-4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spc="-2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and</a:t>
            </a:r>
            <a:endParaRPr sz="17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1F2123"/>
              </a:buClr>
              <a:buFont typeface="Arial MT"/>
              <a:buChar char="•"/>
            </a:pPr>
            <a:endParaRPr sz="1750">
              <a:latin typeface="Arial" panose="020B0604020202020204"/>
              <a:cs typeface="Arial" panose="020B0604020202020204"/>
            </a:endParaRPr>
          </a:p>
          <a:p>
            <a:pPr marL="514985" marR="419735" indent="-4013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908685" algn="l"/>
              </a:tabLst>
            </a:pP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Lowered</a:t>
            </a:r>
            <a:r>
              <a:rPr sz="1750" b="1" spc="-7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tissue</a:t>
            </a:r>
            <a:r>
              <a:rPr sz="1750" b="1" spc="-6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spc="-10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concentrations</a:t>
            </a:r>
            <a:r>
              <a:rPr sz="1750" b="1" spc="-1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750" b="1" spc="-4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nitrogen</a:t>
            </a:r>
            <a:r>
              <a:rPr sz="1750" b="1" spc="-5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b="1" spc="-2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750" b="1" spc="-25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750" b="1" spc="-10" dirty="0">
                <a:solidFill>
                  <a:srgbClr val="1F2123"/>
                </a:solidFill>
                <a:latin typeface="Arial" panose="020B0604020202020204"/>
                <a:cs typeface="Arial" panose="020B0604020202020204"/>
              </a:rPr>
              <a:t>protein</a:t>
            </a:r>
            <a:r>
              <a:rPr sz="1750" spc="-10" dirty="0">
                <a:solidFill>
                  <a:srgbClr val="1F2123"/>
                </a:solidFill>
                <a:latin typeface="Arial MT"/>
                <a:cs typeface="Arial MT"/>
              </a:rPr>
              <a:t>.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1F2123"/>
              </a:buClr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514350" indent="-400050">
              <a:lnSpc>
                <a:spcPct val="100000"/>
              </a:lnSpc>
              <a:buChar char="•"/>
              <a:tabLst>
                <a:tab pos="514350" algn="l"/>
              </a:tabLst>
            </a:pP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Rising</a:t>
            </a:r>
            <a:r>
              <a:rPr sz="1750" spc="-1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CO</a:t>
            </a:r>
            <a:r>
              <a:rPr sz="1725" baseline="-22000" dirty="0">
                <a:solidFill>
                  <a:srgbClr val="1F2123"/>
                </a:solidFill>
                <a:latin typeface="Arial MT"/>
                <a:cs typeface="Arial MT"/>
              </a:rPr>
              <a:t>2</a:t>
            </a:r>
            <a:r>
              <a:rPr sz="1725" spc="217" baseline="-2200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over</a:t>
            </a:r>
            <a:r>
              <a:rPr sz="1750" spc="-4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the</a:t>
            </a:r>
            <a:r>
              <a:rPr sz="1750" spc="-4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next</a:t>
            </a:r>
            <a:r>
              <a:rPr sz="1750" spc="-2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century</a:t>
            </a:r>
            <a:r>
              <a:rPr sz="1750" spc="-5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is</a:t>
            </a:r>
            <a:r>
              <a:rPr sz="1750" spc="-1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likely </a:t>
            </a:r>
            <a:r>
              <a:rPr sz="1750" spc="-25" dirty="0">
                <a:solidFill>
                  <a:srgbClr val="1F2123"/>
                </a:solidFill>
                <a:latin typeface="Arial MT"/>
                <a:cs typeface="Arial MT"/>
              </a:rPr>
              <a:t>to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750">
              <a:latin typeface="Arial MT"/>
              <a:cs typeface="Arial MT"/>
            </a:endParaRPr>
          </a:p>
          <a:p>
            <a:pPr marL="915670">
              <a:lnSpc>
                <a:spcPct val="100000"/>
              </a:lnSpc>
            </a:pP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affect</a:t>
            </a:r>
            <a:r>
              <a:rPr sz="1750" spc="-8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both</a:t>
            </a:r>
            <a:r>
              <a:rPr sz="1750" spc="-8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agricultural</a:t>
            </a:r>
            <a:r>
              <a:rPr sz="1750" spc="-5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production</a:t>
            </a:r>
            <a:r>
              <a:rPr sz="1750" spc="-7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and</a:t>
            </a:r>
            <a:r>
              <a:rPr sz="1750" spc="-6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1F2123"/>
                </a:solidFill>
                <a:latin typeface="Arial MT"/>
                <a:cs typeface="Arial MT"/>
              </a:rPr>
              <a:t>food</a:t>
            </a:r>
            <a:r>
              <a:rPr sz="1750" spc="-6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1F2123"/>
                </a:solidFill>
                <a:latin typeface="Arial MT"/>
                <a:cs typeface="Arial MT"/>
              </a:rPr>
              <a:t>quality.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38" y="6336396"/>
            <a:ext cx="8223884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The</a:t>
            </a:r>
            <a:r>
              <a:rPr sz="950" spc="2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study</a:t>
            </a:r>
            <a:r>
              <a:rPr sz="950" spc="4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and</a:t>
            </a:r>
            <a:r>
              <a:rPr sz="950" spc="7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the</a:t>
            </a:r>
            <a:r>
              <a:rPr sz="950" spc="3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picture</a:t>
            </a:r>
            <a:r>
              <a:rPr sz="950" spc="5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is</a:t>
            </a:r>
            <a:r>
              <a:rPr sz="950" spc="2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adopted</a:t>
            </a:r>
            <a:r>
              <a:rPr sz="950" spc="90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from</a:t>
            </a:r>
            <a:r>
              <a:rPr sz="950" spc="-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1F2123"/>
                </a:solidFill>
                <a:latin typeface="Arial MT"/>
                <a:cs typeface="Arial MT"/>
              </a:rPr>
              <a:t>:</a:t>
            </a:r>
            <a:r>
              <a:rPr sz="950" spc="25" dirty="0">
                <a:solidFill>
                  <a:srgbClr val="1F2123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0070BF"/>
                </a:solidFill>
                <a:latin typeface="Arial MT"/>
                <a:cs typeface="Arial MT"/>
              </a:rPr>
              <a:t>https://</a:t>
            </a:r>
            <a:r>
              <a:rPr sz="950" dirty="0">
                <a:solidFill>
                  <a:srgbClr val="0070BF"/>
                </a:solidFill>
                <a:latin typeface="Arial MT"/>
                <a:cs typeface="Arial MT"/>
                <a:hlinkClick r:id="rId1"/>
              </a:rPr>
              <a:t>www.nasa.gov/feature/goddard/2016/nasa-study-rising-carbon-dioxide-levels-will-help-and-hurt-</a:t>
            </a:r>
            <a:r>
              <a:rPr sz="950" spc="-10" dirty="0">
                <a:solidFill>
                  <a:srgbClr val="0070BF"/>
                </a:solidFill>
                <a:latin typeface="Arial MT"/>
                <a:cs typeface="Arial MT"/>
                <a:hlinkClick r:id="rId1"/>
              </a:rPr>
              <a:t>crops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28360" y="873252"/>
            <a:ext cx="4579620" cy="4520565"/>
            <a:chOff x="5928360" y="873252"/>
            <a:chExt cx="4579620" cy="45205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8360" y="2607564"/>
              <a:ext cx="4177283" cy="27858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6023" y="873252"/>
              <a:ext cx="1171955" cy="1075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627" y="772668"/>
            <a:ext cx="10552175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28" y="772668"/>
            <a:ext cx="10628375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716" y="772668"/>
            <a:ext cx="10664951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6996" y="6452679"/>
            <a:ext cx="6858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50" spc="-5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8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374" y="841946"/>
            <a:ext cx="10543540" cy="5831205"/>
            <a:chOff x="75374" y="841946"/>
            <a:chExt cx="10543540" cy="5831205"/>
          </a:xfrm>
        </p:grpSpPr>
        <p:sp>
          <p:nvSpPr>
            <p:cNvPr id="4" name="object 4"/>
            <p:cNvSpPr/>
            <p:nvPr/>
          </p:nvSpPr>
          <p:spPr>
            <a:xfrm>
              <a:off x="80771" y="847343"/>
              <a:ext cx="10532745" cy="5820410"/>
            </a:xfrm>
            <a:custGeom>
              <a:avLst/>
              <a:gdLst/>
              <a:ahLst/>
              <a:cxnLst/>
              <a:rect l="l" t="t" r="r" b="b"/>
              <a:pathLst>
                <a:path w="10532745" h="5820409">
                  <a:moveTo>
                    <a:pt x="10532363" y="5820156"/>
                  </a:moveTo>
                  <a:lnTo>
                    <a:pt x="0" y="5820156"/>
                  </a:lnTo>
                  <a:lnTo>
                    <a:pt x="0" y="0"/>
                  </a:lnTo>
                  <a:lnTo>
                    <a:pt x="10532363" y="0"/>
                  </a:lnTo>
                  <a:lnTo>
                    <a:pt x="10532363" y="5820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771" y="847343"/>
              <a:ext cx="10532745" cy="5820410"/>
            </a:xfrm>
            <a:custGeom>
              <a:avLst/>
              <a:gdLst/>
              <a:ahLst/>
              <a:cxnLst/>
              <a:rect l="l" t="t" r="r" b="b"/>
              <a:pathLst>
                <a:path w="10532745" h="5820409">
                  <a:moveTo>
                    <a:pt x="0" y="0"/>
                  </a:moveTo>
                  <a:lnTo>
                    <a:pt x="10532363" y="0"/>
                  </a:lnTo>
                  <a:lnTo>
                    <a:pt x="10532363" y="5820156"/>
                  </a:lnTo>
                  <a:lnTo>
                    <a:pt x="0" y="58201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4637" y="852896"/>
            <a:ext cx="351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Direct</a:t>
            </a:r>
            <a:r>
              <a:rPr spc="-55" dirty="0"/>
              <a:t> </a:t>
            </a:r>
            <a:r>
              <a:rPr dirty="0"/>
              <a:t>Air</a:t>
            </a:r>
            <a:r>
              <a:rPr spc="-20" dirty="0"/>
              <a:t> </a:t>
            </a:r>
            <a:r>
              <a:rPr spc="-10" dirty="0"/>
              <a:t>Capture(DAC)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080" marR="5080" indent="-247015" algn="just">
              <a:lnSpc>
                <a:spcPct val="102000"/>
              </a:lnSpc>
              <a:spcBef>
                <a:spcPts val="95"/>
              </a:spcBef>
              <a:buFont typeface="Arial MT"/>
              <a:buChar char="•"/>
              <a:tabLst>
                <a:tab pos="262255" algn="l"/>
              </a:tabLst>
            </a:pPr>
            <a:r>
              <a:rPr dirty="0"/>
              <a:t>The</a:t>
            </a:r>
            <a:r>
              <a:rPr spc="240" dirty="0"/>
              <a:t>  </a:t>
            </a:r>
            <a:r>
              <a:rPr dirty="0"/>
              <a:t>direct</a:t>
            </a:r>
            <a:r>
              <a:rPr spc="250" dirty="0"/>
              <a:t>  </a:t>
            </a:r>
            <a:r>
              <a:rPr dirty="0"/>
              <a:t>air</a:t>
            </a:r>
            <a:r>
              <a:rPr spc="250" dirty="0"/>
              <a:t>  </a:t>
            </a:r>
            <a:r>
              <a:rPr dirty="0"/>
              <a:t>capture</a:t>
            </a:r>
            <a:r>
              <a:rPr spc="250" dirty="0"/>
              <a:t>  </a:t>
            </a:r>
            <a:r>
              <a:rPr dirty="0"/>
              <a:t>technique</a:t>
            </a:r>
            <a:r>
              <a:rPr spc="260" dirty="0"/>
              <a:t>  </a:t>
            </a:r>
            <a:r>
              <a:rPr dirty="0"/>
              <a:t>is</a:t>
            </a:r>
            <a:r>
              <a:rPr spc="250" dirty="0"/>
              <a:t>  </a:t>
            </a:r>
            <a:r>
              <a:rPr dirty="0"/>
              <a:t>how</a:t>
            </a:r>
            <a:r>
              <a:rPr spc="240" dirty="0"/>
              <a:t>  </a:t>
            </a:r>
            <a:r>
              <a:rPr dirty="0"/>
              <a:t>the</a:t>
            </a:r>
            <a:r>
              <a:rPr spc="245" dirty="0"/>
              <a:t>  </a:t>
            </a:r>
            <a:r>
              <a:rPr spc="-10" dirty="0"/>
              <a:t>carbon </a:t>
            </a:r>
            <a:r>
              <a:rPr spc="-10" dirty="0"/>
              <a:t>	</a:t>
            </a:r>
            <a:r>
              <a:rPr dirty="0"/>
              <a:t>engineering</a:t>
            </a:r>
            <a:r>
              <a:rPr spc="85" dirty="0"/>
              <a:t> </a:t>
            </a:r>
            <a:r>
              <a:rPr dirty="0"/>
              <a:t>firm</a:t>
            </a:r>
            <a:r>
              <a:rPr spc="80" dirty="0"/>
              <a:t> </a:t>
            </a:r>
            <a:r>
              <a:rPr dirty="0"/>
              <a:t>concept</a:t>
            </a:r>
            <a:r>
              <a:rPr spc="65" dirty="0"/>
              <a:t> </a:t>
            </a:r>
            <a:r>
              <a:rPr spc="-10" dirty="0"/>
              <a:t>operates.</a:t>
            </a:r>
            <a:endParaRPr spc="-1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</a:p>
          <a:p>
            <a:pPr marL="259080" marR="5080" indent="-247015" algn="just">
              <a:lnSpc>
                <a:spcPct val="102000"/>
              </a:lnSpc>
              <a:buFont typeface="Arial MT"/>
              <a:buChar char="•"/>
              <a:tabLst>
                <a:tab pos="262255" algn="l"/>
              </a:tabLst>
            </a:pPr>
            <a:r>
              <a:rPr dirty="0"/>
              <a:t>The</a:t>
            </a:r>
            <a:r>
              <a:rPr spc="415" dirty="0"/>
              <a:t>  </a:t>
            </a:r>
            <a:r>
              <a:rPr dirty="0"/>
              <a:t>commercialisation</a:t>
            </a:r>
            <a:r>
              <a:rPr spc="415" dirty="0"/>
              <a:t>  </a:t>
            </a:r>
            <a:r>
              <a:rPr dirty="0"/>
              <a:t>of</a:t>
            </a:r>
            <a:r>
              <a:rPr spc="420" dirty="0"/>
              <a:t>  </a:t>
            </a:r>
            <a:r>
              <a:rPr dirty="0"/>
              <a:t>Direct</a:t>
            </a:r>
            <a:r>
              <a:rPr spc="405" dirty="0"/>
              <a:t>  </a:t>
            </a:r>
            <a:r>
              <a:rPr dirty="0"/>
              <a:t>Air</a:t>
            </a:r>
            <a:r>
              <a:rPr spc="415" dirty="0"/>
              <a:t>  </a:t>
            </a:r>
            <a:r>
              <a:rPr dirty="0"/>
              <a:t>Capture</a:t>
            </a:r>
            <a:r>
              <a:rPr spc="420" dirty="0"/>
              <a:t>  </a:t>
            </a:r>
            <a:r>
              <a:rPr spc="-10" dirty="0"/>
              <a:t>(DAC) </a:t>
            </a:r>
            <a:r>
              <a:rPr spc="-10" dirty="0"/>
              <a:t>	</a:t>
            </a:r>
            <a:r>
              <a:rPr dirty="0"/>
              <a:t>technology,</a:t>
            </a:r>
            <a:r>
              <a:rPr spc="434" dirty="0"/>
              <a:t> </a:t>
            </a:r>
            <a:r>
              <a:rPr dirty="0"/>
              <a:t>which</a:t>
            </a:r>
            <a:r>
              <a:rPr spc="430" dirty="0"/>
              <a:t> </a:t>
            </a:r>
            <a:r>
              <a:rPr dirty="0"/>
              <a:t>removes</a:t>
            </a:r>
            <a:r>
              <a:rPr spc="450" dirty="0"/>
              <a:t> </a:t>
            </a:r>
            <a:r>
              <a:rPr dirty="0"/>
              <a:t>carbon</a:t>
            </a:r>
            <a:r>
              <a:rPr spc="425" dirty="0"/>
              <a:t> </a:t>
            </a:r>
            <a:r>
              <a:rPr dirty="0"/>
              <a:t>dioxide</a:t>
            </a:r>
            <a:r>
              <a:rPr spc="455" dirty="0"/>
              <a:t> </a:t>
            </a:r>
            <a:r>
              <a:rPr dirty="0"/>
              <a:t>(CO2)</a:t>
            </a:r>
            <a:r>
              <a:rPr spc="450" dirty="0"/>
              <a:t> </a:t>
            </a:r>
            <a:r>
              <a:rPr spc="-10" dirty="0"/>
              <a:t>directly </a:t>
            </a:r>
            <a:r>
              <a:rPr spc="-10" dirty="0"/>
              <a:t>	</a:t>
            </a:r>
            <a:r>
              <a:rPr dirty="0"/>
              <a:t>from</a:t>
            </a:r>
            <a:r>
              <a:rPr spc="434" dirty="0"/>
              <a:t> </a:t>
            </a:r>
            <a:r>
              <a:rPr dirty="0"/>
              <a:t>the</a:t>
            </a:r>
            <a:r>
              <a:rPr spc="459" dirty="0"/>
              <a:t> </a:t>
            </a:r>
            <a:r>
              <a:rPr dirty="0"/>
              <a:t>atmosphere,</a:t>
            </a:r>
            <a:r>
              <a:rPr spc="455" dirty="0"/>
              <a:t> </a:t>
            </a:r>
            <a:r>
              <a:rPr dirty="0"/>
              <a:t>is</a:t>
            </a:r>
            <a:r>
              <a:rPr spc="465" dirty="0"/>
              <a:t> </a:t>
            </a:r>
            <a:r>
              <a:rPr dirty="0"/>
              <a:t>the</a:t>
            </a:r>
            <a:r>
              <a:rPr spc="475" dirty="0"/>
              <a:t> </a:t>
            </a:r>
            <a:r>
              <a:rPr dirty="0"/>
              <a:t>main</a:t>
            </a:r>
            <a:r>
              <a:rPr spc="430" dirty="0"/>
              <a:t> </a:t>
            </a:r>
            <a:r>
              <a:rPr dirty="0"/>
              <a:t>goal</a:t>
            </a:r>
            <a:r>
              <a:rPr spc="455" dirty="0"/>
              <a:t> </a:t>
            </a:r>
            <a:r>
              <a:rPr dirty="0"/>
              <a:t>of</a:t>
            </a:r>
            <a:r>
              <a:rPr spc="459" dirty="0"/>
              <a:t> </a:t>
            </a:r>
            <a:r>
              <a:rPr dirty="0"/>
              <a:t>the</a:t>
            </a:r>
            <a:r>
              <a:rPr spc="455" dirty="0"/>
              <a:t> </a:t>
            </a:r>
            <a:r>
              <a:rPr spc="-10" dirty="0"/>
              <a:t>Canadian </a:t>
            </a:r>
            <a:r>
              <a:rPr spc="-10" dirty="0"/>
              <a:t>	</a:t>
            </a:r>
            <a:r>
              <a:rPr dirty="0"/>
              <a:t>clean</a:t>
            </a:r>
            <a:r>
              <a:rPr spc="60" dirty="0"/>
              <a:t> </a:t>
            </a:r>
            <a:r>
              <a:rPr dirty="0"/>
              <a:t>energy</a:t>
            </a:r>
            <a:r>
              <a:rPr spc="60" dirty="0"/>
              <a:t> </a:t>
            </a:r>
            <a:r>
              <a:rPr dirty="0"/>
              <a:t>firm</a:t>
            </a:r>
            <a:r>
              <a:rPr spc="70" dirty="0"/>
              <a:t> </a:t>
            </a:r>
            <a:r>
              <a:rPr dirty="0"/>
              <a:t>Carbon</a:t>
            </a:r>
            <a:r>
              <a:rPr spc="60" dirty="0"/>
              <a:t> </a:t>
            </a:r>
            <a:r>
              <a:rPr dirty="0"/>
              <a:t>Engineering</a:t>
            </a:r>
            <a:r>
              <a:rPr spc="85" dirty="0"/>
              <a:t> </a:t>
            </a:r>
            <a:r>
              <a:rPr spc="-20" dirty="0"/>
              <a:t>Ltd.</a:t>
            </a:r>
            <a:endParaRPr spc="-20" dirty="0"/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</a:p>
          <a:p>
            <a:pPr marL="259080" marR="5715" indent="-247015" algn="just">
              <a:lnSpc>
                <a:spcPct val="102000"/>
              </a:lnSpc>
              <a:buFont typeface="Arial MT"/>
              <a:buChar char="•"/>
              <a:tabLst>
                <a:tab pos="262255" algn="l"/>
              </a:tabLst>
            </a:pPr>
            <a:r>
              <a:rPr dirty="0"/>
              <a:t>By</a:t>
            </a:r>
            <a:r>
              <a:rPr spc="229" dirty="0"/>
              <a:t> </a:t>
            </a:r>
            <a:r>
              <a:rPr dirty="0"/>
              <a:t>employing</a:t>
            </a:r>
            <a:r>
              <a:rPr spc="220" dirty="0"/>
              <a:t> </a:t>
            </a:r>
            <a:r>
              <a:rPr dirty="0"/>
              <a:t>renewable</a:t>
            </a:r>
            <a:r>
              <a:rPr spc="229" dirty="0"/>
              <a:t> </a:t>
            </a:r>
            <a:r>
              <a:rPr dirty="0"/>
              <a:t>energy</a:t>
            </a:r>
            <a:r>
              <a:rPr spc="215" dirty="0"/>
              <a:t> </a:t>
            </a:r>
            <a:r>
              <a:rPr dirty="0"/>
              <a:t>sources</a:t>
            </a:r>
            <a:r>
              <a:rPr spc="240" dirty="0"/>
              <a:t> </a:t>
            </a:r>
            <a:r>
              <a:rPr dirty="0"/>
              <a:t>and</a:t>
            </a:r>
            <a:r>
              <a:rPr spc="210" dirty="0"/>
              <a:t> </a:t>
            </a:r>
            <a:r>
              <a:rPr dirty="0"/>
              <a:t>a</a:t>
            </a:r>
            <a:r>
              <a:rPr spc="220" dirty="0"/>
              <a:t> </a:t>
            </a:r>
            <a:r>
              <a:rPr dirty="0"/>
              <a:t>process</a:t>
            </a:r>
            <a:r>
              <a:rPr spc="240" dirty="0"/>
              <a:t> </a:t>
            </a:r>
            <a:r>
              <a:rPr spc="-25" dirty="0"/>
              <a:t>the </a:t>
            </a:r>
            <a:r>
              <a:rPr spc="-25" dirty="0"/>
              <a:t>	</a:t>
            </a:r>
            <a:r>
              <a:rPr dirty="0"/>
              <a:t>company</a:t>
            </a:r>
            <a:r>
              <a:rPr spc="180" dirty="0"/>
              <a:t> </a:t>
            </a:r>
            <a:r>
              <a:rPr dirty="0"/>
              <a:t>calls</a:t>
            </a:r>
            <a:r>
              <a:rPr spc="185" dirty="0"/>
              <a:t> </a:t>
            </a:r>
            <a:r>
              <a:rPr dirty="0"/>
              <a:t>"Air</a:t>
            </a:r>
            <a:r>
              <a:rPr spc="170" dirty="0"/>
              <a:t> </a:t>
            </a:r>
            <a:r>
              <a:rPr dirty="0"/>
              <a:t>to</a:t>
            </a:r>
            <a:r>
              <a:rPr spc="175" dirty="0"/>
              <a:t> </a:t>
            </a:r>
            <a:r>
              <a:rPr dirty="0"/>
              <a:t>Fuels,"</a:t>
            </a:r>
            <a:r>
              <a:rPr spc="190" dirty="0"/>
              <a:t> </a:t>
            </a:r>
            <a:r>
              <a:rPr dirty="0"/>
              <a:t>this</a:t>
            </a:r>
            <a:r>
              <a:rPr spc="180" dirty="0"/>
              <a:t> </a:t>
            </a:r>
            <a:r>
              <a:rPr dirty="0"/>
              <a:t>absorbed</a:t>
            </a:r>
            <a:r>
              <a:rPr spc="195" dirty="0"/>
              <a:t> </a:t>
            </a:r>
            <a:r>
              <a:rPr dirty="0"/>
              <a:t>CO2</a:t>
            </a:r>
            <a:r>
              <a:rPr spc="180" dirty="0"/>
              <a:t> </a:t>
            </a:r>
            <a:r>
              <a:rPr dirty="0"/>
              <a:t>may</a:t>
            </a:r>
            <a:r>
              <a:rPr spc="180" dirty="0"/>
              <a:t> </a:t>
            </a:r>
            <a:r>
              <a:rPr spc="-10" dirty="0"/>
              <a:t>either </a:t>
            </a:r>
            <a:r>
              <a:rPr spc="-10" dirty="0"/>
              <a:t>	</a:t>
            </a:r>
            <a:r>
              <a:rPr dirty="0"/>
              <a:t>be</a:t>
            </a:r>
            <a:r>
              <a:rPr spc="240" dirty="0"/>
              <a:t> </a:t>
            </a:r>
            <a:r>
              <a:rPr dirty="0"/>
              <a:t>stored</a:t>
            </a:r>
            <a:r>
              <a:rPr spc="235" dirty="0"/>
              <a:t> </a:t>
            </a:r>
            <a:r>
              <a:rPr dirty="0"/>
              <a:t>underground</a:t>
            </a:r>
            <a:r>
              <a:rPr spc="229" dirty="0"/>
              <a:t> </a:t>
            </a:r>
            <a:r>
              <a:rPr dirty="0"/>
              <a:t>or</a:t>
            </a:r>
            <a:r>
              <a:rPr spc="245" dirty="0"/>
              <a:t> </a:t>
            </a:r>
            <a:r>
              <a:rPr dirty="0"/>
              <a:t>transformed</a:t>
            </a:r>
            <a:r>
              <a:rPr spc="235" dirty="0"/>
              <a:t> </a:t>
            </a:r>
            <a:r>
              <a:rPr dirty="0"/>
              <a:t>into</a:t>
            </a:r>
            <a:r>
              <a:rPr spc="240" dirty="0"/>
              <a:t> </a:t>
            </a:r>
            <a:r>
              <a:rPr dirty="0"/>
              <a:t>carbon-</a:t>
            </a:r>
            <a:r>
              <a:rPr spc="-10" dirty="0"/>
              <a:t>neutral 	fuel.</a:t>
            </a:r>
            <a:endParaRPr spc="-10" dirty="0"/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</a:p>
          <a:p>
            <a:pPr marL="259080" marR="8255" indent="-247015" algn="just">
              <a:lnSpc>
                <a:spcPct val="102000"/>
              </a:lnSpc>
              <a:buFont typeface="Arial MT"/>
              <a:buChar char="•"/>
              <a:tabLst>
                <a:tab pos="262255" algn="l"/>
              </a:tabLst>
            </a:pPr>
            <a:r>
              <a:rPr dirty="0"/>
              <a:t>Let’s</a:t>
            </a:r>
            <a:r>
              <a:rPr spc="405" dirty="0"/>
              <a:t>  </a:t>
            </a:r>
            <a:r>
              <a:rPr dirty="0"/>
              <a:t>look</a:t>
            </a:r>
            <a:r>
              <a:rPr spc="395" dirty="0"/>
              <a:t>  </a:t>
            </a:r>
            <a:r>
              <a:rPr dirty="0"/>
              <a:t>at</a:t>
            </a:r>
            <a:r>
              <a:rPr spc="400" dirty="0"/>
              <a:t>  </a:t>
            </a:r>
            <a:r>
              <a:rPr dirty="0"/>
              <a:t>the</a:t>
            </a:r>
            <a:r>
              <a:rPr spc="400" dirty="0"/>
              <a:t>  </a:t>
            </a:r>
            <a:r>
              <a:rPr dirty="0"/>
              <a:t>successive</a:t>
            </a:r>
            <a:r>
              <a:rPr spc="409" dirty="0"/>
              <a:t>  </a:t>
            </a:r>
            <a:r>
              <a:rPr dirty="0"/>
              <a:t>phases</a:t>
            </a:r>
            <a:r>
              <a:rPr spc="395" dirty="0"/>
              <a:t>  </a:t>
            </a:r>
            <a:r>
              <a:rPr dirty="0"/>
              <a:t>in</a:t>
            </a:r>
            <a:r>
              <a:rPr spc="405" dirty="0"/>
              <a:t>  </a:t>
            </a:r>
            <a:r>
              <a:rPr dirty="0"/>
              <a:t>Direct</a:t>
            </a:r>
            <a:r>
              <a:rPr spc="390" dirty="0"/>
              <a:t>  </a:t>
            </a:r>
            <a:r>
              <a:rPr spc="-25" dirty="0"/>
              <a:t>Air </a:t>
            </a:r>
            <a:r>
              <a:rPr spc="-25" dirty="0"/>
              <a:t>	</a:t>
            </a:r>
            <a:r>
              <a:rPr spc="-10" dirty="0"/>
              <a:t>Capture(DAC)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94590" y="6418662"/>
            <a:ext cx="46069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latin typeface="Calibri" panose="020F0502020204030204"/>
                <a:cs typeface="Calibri" panose="020F0502020204030204"/>
              </a:rPr>
              <a:t>Sources and</a:t>
            </a:r>
            <a:r>
              <a:rPr sz="9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950" dirty="0">
                <a:latin typeface="Calibri" panose="020F0502020204030204"/>
                <a:cs typeface="Calibri" panose="020F0502020204030204"/>
              </a:rPr>
              <a:t>diagram</a:t>
            </a:r>
            <a:r>
              <a:rPr sz="9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950" dirty="0">
                <a:latin typeface="Calibri" panose="020F0502020204030204"/>
                <a:cs typeface="Calibri" panose="020F0502020204030204"/>
              </a:rPr>
              <a:t>is</a:t>
            </a:r>
            <a:r>
              <a:rPr sz="9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950" dirty="0">
                <a:latin typeface="Calibri" panose="020F0502020204030204"/>
                <a:cs typeface="Calibri" panose="020F0502020204030204"/>
              </a:rPr>
              <a:t>from</a:t>
            </a:r>
            <a:r>
              <a:rPr sz="9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950" dirty="0">
                <a:latin typeface="Calibri" panose="020F0502020204030204"/>
                <a:cs typeface="Calibri" panose="020F0502020204030204"/>
              </a:rPr>
              <a:t>:</a:t>
            </a:r>
            <a:r>
              <a:rPr sz="9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950" spc="-10" dirty="0">
                <a:solidFill>
                  <a:srgbClr val="0070BF"/>
                </a:solidFill>
                <a:latin typeface="Calibri" panose="020F0502020204030204"/>
                <a:cs typeface="Calibri" panose="020F0502020204030204"/>
              </a:rPr>
              <a:t>https://nap.nationalacademies.org/read/1911/chapter/8#116</a:t>
            </a:r>
            <a:endParaRPr sz="9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66232" y="969264"/>
            <a:ext cx="4829810" cy="5294630"/>
            <a:chOff x="5666232" y="969264"/>
            <a:chExt cx="4829810" cy="5294630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18320" y="969264"/>
              <a:ext cx="1077468" cy="9921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6232" y="2007108"/>
              <a:ext cx="4555235" cy="2008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80" y="4094988"/>
              <a:ext cx="4396740" cy="2168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55" y="853439"/>
            <a:ext cx="10549255" cy="5854065"/>
          </a:xfrm>
          <a:custGeom>
            <a:avLst/>
            <a:gdLst/>
            <a:ahLst/>
            <a:cxnLst/>
            <a:rect l="l" t="t" r="r" b="b"/>
            <a:pathLst>
              <a:path w="10549255" h="5854065">
                <a:moveTo>
                  <a:pt x="0" y="0"/>
                </a:moveTo>
                <a:lnTo>
                  <a:pt x="10549128" y="0"/>
                </a:lnTo>
                <a:lnTo>
                  <a:pt x="10549128" y="5853683"/>
                </a:lnTo>
                <a:lnTo>
                  <a:pt x="0" y="5853683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686" y="858990"/>
            <a:ext cx="83451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alibri" panose="020F0502020204030204"/>
                <a:cs typeface="Calibri" panose="020F0502020204030204"/>
              </a:rPr>
              <a:t>PRIMARY</a:t>
            </a:r>
            <a:r>
              <a:rPr b="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b="0" dirty="0">
                <a:latin typeface="Calibri" panose="020F0502020204030204"/>
                <a:cs typeface="Calibri" panose="020F0502020204030204"/>
              </a:rPr>
              <a:t>COMPONENTS</a:t>
            </a:r>
            <a:r>
              <a:rPr b="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b="0" dirty="0">
                <a:latin typeface="Calibri" panose="020F0502020204030204"/>
                <a:cs typeface="Calibri" panose="020F0502020204030204"/>
              </a:rPr>
              <a:t>REQUIRED</a:t>
            </a:r>
            <a:r>
              <a:rPr b="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b="0" dirty="0">
                <a:latin typeface="Calibri" panose="020F0502020204030204"/>
                <a:cs typeface="Calibri" panose="020F0502020204030204"/>
              </a:rPr>
              <a:t>FOR</a:t>
            </a:r>
            <a:r>
              <a:rPr b="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b="0" dirty="0">
                <a:latin typeface="Calibri" panose="020F0502020204030204"/>
                <a:cs typeface="Calibri" panose="020F0502020204030204"/>
              </a:rPr>
              <a:t>OUR</a:t>
            </a:r>
            <a:r>
              <a:rPr b="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b="0" spc="-10" dirty="0">
                <a:latin typeface="Calibri" panose="020F0502020204030204"/>
                <a:cs typeface="Calibri" panose="020F0502020204030204"/>
              </a:rPr>
              <a:t>PROTOTYPE</a:t>
            </a:r>
            <a:endParaRPr b="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827" y="1296461"/>
            <a:ext cx="9481820" cy="2136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3385" indent="-40068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412750" algn="l"/>
              </a:tabLst>
            </a:pPr>
            <a:r>
              <a:rPr sz="1550" i="1" dirty="0">
                <a:latin typeface="Calibri" panose="020F0502020204030204"/>
                <a:cs typeface="Calibri" panose="020F0502020204030204"/>
              </a:rPr>
              <a:t>Arduino</a:t>
            </a:r>
            <a:r>
              <a:rPr sz="1550" i="1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UNO</a:t>
            </a:r>
            <a:r>
              <a:rPr sz="155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25" dirty="0">
                <a:latin typeface="Calibri" panose="020F0502020204030204"/>
                <a:cs typeface="Calibri" panose="020F0502020204030204"/>
              </a:rPr>
              <a:t>R3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413385" indent="-40068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12750" algn="l"/>
              </a:tabLst>
            </a:pPr>
            <a:r>
              <a:rPr sz="1550" i="1" dirty="0">
                <a:latin typeface="Calibri" panose="020F0502020204030204"/>
                <a:cs typeface="Calibri" panose="020F0502020204030204"/>
              </a:rPr>
              <a:t>MQ135</a:t>
            </a:r>
            <a:r>
              <a:rPr sz="1550" i="1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Gas</a:t>
            </a:r>
            <a:r>
              <a:rPr sz="1550" i="1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sensor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413385" indent="-40068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412750" algn="l"/>
              </a:tabLst>
            </a:pPr>
            <a:r>
              <a:rPr sz="1550" i="1" dirty="0">
                <a:latin typeface="Calibri" panose="020F0502020204030204"/>
                <a:cs typeface="Calibri" panose="020F0502020204030204"/>
              </a:rPr>
              <a:t>Exhaust</a:t>
            </a:r>
            <a:r>
              <a:rPr sz="1550" i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20" dirty="0">
                <a:latin typeface="Calibri" panose="020F0502020204030204"/>
                <a:cs typeface="Calibri" panose="020F0502020204030204"/>
              </a:rPr>
              <a:t>Fans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413385" indent="-400685">
              <a:lnSpc>
                <a:spcPts val="1830"/>
              </a:lnSpc>
              <a:spcBef>
                <a:spcPts val="40"/>
              </a:spcBef>
              <a:buFont typeface="Arial MT"/>
              <a:buChar char="•"/>
              <a:tabLst>
                <a:tab pos="412750" algn="l"/>
              </a:tabLst>
            </a:pPr>
            <a:r>
              <a:rPr sz="1550" i="1" dirty="0">
                <a:latin typeface="Calibri" panose="020F0502020204030204"/>
                <a:cs typeface="Calibri" panose="020F0502020204030204"/>
              </a:rPr>
              <a:t>NaOH</a:t>
            </a:r>
            <a:r>
              <a:rPr sz="1550" i="1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Solution/Pellets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839595">
              <a:lnSpc>
                <a:spcPts val="333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PRIMARY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PROCESS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GOING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OUR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PROTOTYPE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13385" indent="-4006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12750" algn="l"/>
                <a:tab pos="1141730" algn="l"/>
                <a:tab pos="1805305" algn="l"/>
                <a:tab pos="2471420" algn="l"/>
              </a:tabLst>
            </a:pPr>
            <a:r>
              <a:rPr sz="1550" i="1" spc="-10" dirty="0">
                <a:latin typeface="Calibri" panose="020F0502020204030204"/>
                <a:cs typeface="Calibri" panose="020F0502020204030204"/>
              </a:rPr>
              <a:t>2NaOH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	+</a:t>
            </a:r>
            <a:r>
              <a:rPr sz="1550" i="1" spc="38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25" dirty="0">
                <a:latin typeface="Calibri" panose="020F0502020204030204"/>
                <a:cs typeface="Calibri" panose="020F0502020204030204"/>
              </a:rPr>
              <a:t>CO2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	-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--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-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--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-</a:t>
            </a:r>
            <a:r>
              <a:rPr sz="1550" i="1" spc="-50" dirty="0">
                <a:latin typeface="Calibri" panose="020F0502020204030204"/>
                <a:cs typeface="Calibri" panose="020F0502020204030204"/>
              </a:rPr>
              <a:t>&gt;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	Na2CO3</a:t>
            </a:r>
            <a:r>
              <a:rPr sz="1550" i="1" spc="38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+</a:t>
            </a:r>
            <a:r>
              <a:rPr sz="1550" i="1" spc="39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25" dirty="0">
                <a:latin typeface="Calibri" panose="020F0502020204030204"/>
                <a:cs typeface="Calibri" panose="020F0502020204030204"/>
              </a:rPr>
              <a:t>H2O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413385" marR="5080" indent="-40132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412750" algn="l"/>
              </a:tabLst>
            </a:pPr>
            <a:r>
              <a:rPr sz="1550" i="1" dirty="0">
                <a:latin typeface="Calibri" panose="020F0502020204030204"/>
                <a:cs typeface="Calibri" panose="020F0502020204030204"/>
              </a:rPr>
              <a:t>Sodium</a:t>
            </a:r>
            <a:r>
              <a:rPr sz="1550" i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Hydroxide</a:t>
            </a:r>
            <a:r>
              <a:rPr sz="1550" i="1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(NaOH)</a:t>
            </a:r>
            <a:r>
              <a:rPr sz="155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reacts</a:t>
            </a:r>
            <a:r>
              <a:rPr sz="1550" i="1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with</a:t>
            </a:r>
            <a:r>
              <a:rPr sz="155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Carbon</a:t>
            </a:r>
            <a:r>
              <a:rPr sz="1550" i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Dioxide</a:t>
            </a:r>
            <a:r>
              <a:rPr sz="1550" i="1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(CO2)</a:t>
            </a:r>
            <a:r>
              <a:rPr sz="155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to</a:t>
            </a:r>
            <a:r>
              <a:rPr sz="1550" i="1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produce</a:t>
            </a:r>
            <a:r>
              <a:rPr sz="15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Sodium</a:t>
            </a:r>
            <a:r>
              <a:rPr sz="15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Carbonate</a:t>
            </a:r>
            <a:r>
              <a:rPr sz="15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(Na2CO3)</a:t>
            </a:r>
            <a:r>
              <a:rPr sz="1550" i="1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and</a:t>
            </a:r>
            <a:r>
              <a:rPr sz="1550" i="1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Water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(H2O).Sodium</a:t>
            </a:r>
            <a:r>
              <a:rPr sz="1550" i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Carbonate</a:t>
            </a:r>
            <a:r>
              <a:rPr sz="15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is</a:t>
            </a:r>
            <a:r>
              <a:rPr sz="155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typically</a:t>
            </a:r>
            <a:r>
              <a:rPr sz="1550" i="1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a</a:t>
            </a:r>
            <a:r>
              <a:rPr sz="1550" i="1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dirty="0">
                <a:latin typeface="Calibri" panose="020F0502020204030204"/>
                <a:cs typeface="Calibri" panose="020F0502020204030204"/>
              </a:rPr>
              <a:t>Washing</a:t>
            </a:r>
            <a:r>
              <a:rPr sz="1550" i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i="1" spc="-10" dirty="0">
                <a:latin typeface="Calibri" panose="020F0502020204030204"/>
                <a:cs typeface="Calibri" panose="020F0502020204030204"/>
              </a:rPr>
              <a:t>Soda.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9100" y="1251204"/>
            <a:ext cx="10125075" cy="5304790"/>
            <a:chOff x="419100" y="1251204"/>
            <a:chExt cx="10125075" cy="530479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48216" y="1251204"/>
              <a:ext cx="1075943" cy="989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3781044"/>
              <a:ext cx="1714500" cy="11963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0" y="3761093"/>
              <a:ext cx="1695796" cy="10806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012" y="5085953"/>
              <a:ext cx="1670303" cy="1444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7806" y="4982865"/>
              <a:ext cx="795895" cy="1573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0535" y="3221735"/>
              <a:ext cx="4949951" cy="29885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12564" y="6089904"/>
              <a:ext cx="6026150" cy="428625"/>
            </a:xfrm>
            <a:custGeom>
              <a:avLst/>
              <a:gdLst/>
              <a:ahLst/>
              <a:cxnLst/>
              <a:rect l="l" t="t" r="r" b="b"/>
              <a:pathLst>
                <a:path w="6026150" h="428625">
                  <a:moveTo>
                    <a:pt x="5954267" y="428243"/>
                  </a:moveTo>
                  <a:lnTo>
                    <a:pt x="70104" y="428243"/>
                  </a:lnTo>
                  <a:lnTo>
                    <a:pt x="43076" y="422624"/>
                  </a:lnTo>
                  <a:lnTo>
                    <a:pt x="20764" y="407289"/>
                  </a:lnTo>
                  <a:lnTo>
                    <a:pt x="5595" y="384524"/>
                  </a:lnTo>
                  <a:lnTo>
                    <a:pt x="0" y="356615"/>
                  </a:lnTo>
                  <a:lnTo>
                    <a:pt x="0" y="71627"/>
                  </a:lnTo>
                  <a:lnTo>
                    <a:pt x="5595" y="43719"/>
                  </a:lnTo>
                  <a:lnTo>
                    <a:pt x="20764" y="20954"/>
                  </a:lnTo>
                  <a:lnTo>
                    <a:pt x="43076" y="5619"/>
                  </a:lnTo>
                  <a:lnTo>
                    <a:pt x="70104" y="0"/>
                  </a:lnTo>
                  <a:lnTo>
                    <a:pt x="5954267" y="0"/>
                  </a:lnTo>
                  <a:lnTo>
                    <a:pt x="5982176" y="5619"/>
                  </a:lnTo>
                  <a:lnTo>
                    <a:pt x="6004941" y="20954"/>
                  </a:lnTo>
                  <a:lnTo>
                    <a:pt x="6020276" y="43719"/>
                  </a:lnTo>
                  <a:lnTo>
                    <a:pt x="6025896" y="71627"/>
                  </a:lnTo>
                  <a:lnTo>
                    <a:pt x="6025896" y="356615"/>
                  </a:lnTo>
                  <a:lnTo>
                    <a:pt x="6020276" y="384524"/>
                  </a:lnTo>
                  <a:lnTo>
                    <a:pt x="6004941" y="407289"/>
                  </a:lnTo>
                  <a:lnTo>
                    <a:pt x="5982176" y="422624"/>
                  </a:lnTo>
                  <a:lnTo>
                    <a:pt x="5954267" y="428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12564" y="6089904"/>
              <a:ext cx="6026150" cy="428625"/>
            </a:xfrm>
            <a:custGeom>
              <a:avLst/>
              <a:gdLst/>
              <a:ahLst/>
              <a:cxnLst/>
              <a:rect l="l" t="t" r="r" b="b"/>
              <a:pathLst>
                <a:path w="6026150" h="428625">
                  <a:moveTo>
                    <a:pt x="0" y="71627"/>
                  </a:moveTo>
                  <a:lnTo>
                    <a:pt x="5595" y="43719"/>
                  </a:lnTo>
                  <a:lnTo>
                    <a:pt x="20764" y="20954"/>
                  </a:lnTo>
                  <a:lnTo>
                    <a:pt x="43076" y="5619"/>
                  </a:lnTo>
                  <a:lnTo>
                    <a:pt x="70104" y="0"/>
                  </a:lnTo>
                  <a:lnTo>
                    <a:pt x="5954267" y="0"/>
                  </a:lnTo>
                  <a:lnTo>
                    <a:pt x="5982176" y="5619"/>
                  </a:lnTo>
                  <a:lnTo>
                    <a:pt x="6004941" y="20954"/>
                  </a:lnTo>
                  <a:lnTo>
                    <a:pt x="6020276" y="43719"/>
                  </a:lnTo>
                  <a:lnTo>
                    <a:pt x="6025896" y="71627"/>
                  </a:lnTo>
                  <a:lnTo>
                    <a:pt x="6025896" y="356615"/>
                  </a:lnTo>
                  <a:lnTo>
                    <a:pt x="6020276" y="384524"/>
                  </a:lnTo>
                  <a:lnTo>
                    <a:pt x="6004941" y="407289"/>
                  </a:lnTo>
                  <a:lnTo>
                    <a:pt x="5982176" y="422624"/>
                  </a:lnTo>
                  <a:lnTo>
                    <a:pt x="5954267" y="428243"/>
                  </a:lnTo>
                  <a:lnTo>
                    <a:pt x="70104" y="428243"/>
                  </a:lnTo>
                  <a:lnTo>
                    <a:pt x="43076" y="422624"/>
                  </a:lnTo>
                  <a:lnTo>
                    <a:pt x="20764" y="407289"/>
                  </a:lnTo>
                  <a:lnTo>
                    <a:pt x="5595" y="384524"/>
                  </a:lnTo>
                  <a:lnTo>
                    <a:pt x="0" y="356615"/>
                  </a:lnTo>
                  <a:lnTo>
                    <a:pt x="0" y="71627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798362" y="6083324"/>
            <a:ext cx="345376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latin typeface="Calibri" panose="020F0502020204030204"/>
                <a:cs typeface="Calibri" panose="020F0502020204030204"/>
              </a:rPr>
              <a:t>Structure</a:t>
            </a:r>
            <a:r>
              <a:rPr sz="245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245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latin typeface="Calibri" panose="020F0502020204030204"/>
                <a:cs typeface="Calibri" panose="020F0502020204030204"/>
              </a:rPr>
              <a:t>our</a:t>
            </a:r>
            <a:r>
              <a:rPr sz="245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10" dirty="0">
                <a:latin typeface="Calibri" panose="020F0502020204030204"/>
                <a:cs typeface="Calibri" panose="020F0502020204030204"/>
              </a:rPr>
              <a:t>prototype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4296" y="6439979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spc="-5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9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B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4504</Words>
  <Application>WPS Presentation</Application>
  <PresentationFormat>On-screen Show (4:3)</PresentationFormat>
  <Paragraphs>189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Arial MT</vt:lpstr>
      <vt:lpstr>Arial</vt:lpstr>
      <vt:lpstr>Microsoft YaHei</vt:lpstr>
      <vt:lpstr>Arial Unicode MS</vt:lpstr>
      <vt:lpstr>Office Theme</vt:lpstr>
      <vt:lpstr>PowerPoint 演示文稿</vt:lpstr>
      <vt:lpstr>Members of team </vt:lpstr>
      <vt:lpstr>PowerPoint 演示文稿</vt:lpstr>
      <vt:lpstr>Why carbon is bad for agriculture?</vt:lpstr>
      <vt:lpstr>PowerPoint 演示文稿</vt:lpstr>
      <vt:lpstr>PowerPoint 演示文稿</vt:lpstr>
      <vt:lpstr>PowerPoint 演示文稿</vt:lpstr>
      <vt:lpstr>Direct Air Capture(DAC)</vt:lpstr>
      <vt:lpstr>PRIMARY COMPONENTS REQUIRED FOR OUR PROTOTYPE</vt:lpstr>
      <vt:lpstr>Connections</vt:lpstr>
      <vt:lpstr>Program Code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CARBON_SEQUESTRATION_SA86_NEW</dc:title>
  <dc:creator>gokul</dc:creator>
  <cp:lastModifiedBy>malap</cp:lastModifiedBy>
  <cp:revision>4</cp:revision>
  <dcterms:created xsi:type="dcterms:W3CDTF">2024-03-17T04:47:00Z</dcterms:created>
  <dcterms:modified xsi:type="dcterms:W3CDTF">2024-03-17T05:50:59Z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2023-03-16T11:00:00Z</vt:filetime>
  </property>
  <property fmtid="{D5CDD505-2E9C-101B-9397-08002B2CF9AE}" pid="3" name="LastSaved">
    <vt:filetime>2024-03-17T11:00:00Z</vt:filetime>
  </property>
  <property fmtid="{D5CDD505-2E9C-101B-9397-08002B2CF9AE}" pid="4" name="Producer">
    <vt:lpwstr>Microsoft: Print To PDF</vt:lpwstr>
  </property>
  <property fmtid="{D5CDD505-2E9C-101B-9397-08002B2CF9AE}" pid="5" name="ICV">
    <vt:lpwstr>5E7508DE8B9B41B0B4AB1D237E74B47C_13</vt:lpwstr>
  </property>
  <property fmtid="{D5CDD505-2E9C-101B-9397-08002B2CF9AE}" pid="6" name="KSOProductBuildVer">
    <vt:lpwstr>1033-12.2.0.13489</vt:lpwstr>
  </property>
</Properties>
</file>